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1" d="100"/>
          <a:sy n="111" d="100"/>
        </p:scale>
        <p:origin x="59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10"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rry-Ann York" userId="949c3b44-767a-4bf0-85ac-e259e2f699d3" providerId="ADAL" clId="{AFD655E9-0795-4E50-904F-C015325FCC11}"/>
    <pc:docChg chg="custSel modSld">
      <pc:chgData name="Kerry-Ann York" userId="949c3b44-767a-4bf0-85ac-e259e2f699d3" providerId="ADAL" clId="{AFD655E9-0795-4E50-904F-C015325FCC11}" dt="2026-06-24T06:44:04.696" v="0" actId="33524"/>
      <pc:docMkLst>
        <pc:docMk/>
      </pc:docMkLst>
      <pc:sldChg chg="modSp mod">
        <pc:chgData name="Kerry-Ann York" userId="949c3b44-767a-4bf0-85ac-e259e2f699d3" providerId="ADAL" clId="{AFD655E9-0795-4E50-904F-C015325FCC11}" dt="2026-06-24T06:44:04.696" v="0" actId="33524"/>
        <pc:sldMkLst>
          <pc:docMk/>
          <pc:sldMk cId="2200049148" sldId="256"/>
        </pc:sldMkLst>
        <pc:graphicFrameChg chg="modGraphic">
          <ac:chgData name="Kerry-Ann York" userId="949c3b44-767a-4bf0-85ac-e259e2f699d3" providerId="ADAL" clId="{AFD655E9-0795-4E50-904F-C015325FCC11}" dt="2026-06-24T06:44:04.696" v="0" actId="33524"/>
          <ac:graphicFrameMkLst>
            <pc:docMk/>
            <pc:sldMk cId="2200049148" sldId="256"/>
            <ac:graphicFrameMk id="5" creationId="{B42032E7-1A79-42C0-A714-BFE8D533C3D4}"/>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11AE67-86A5-45E0-9839-D57DC0BA6C7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CE8B6CC-7DFC-4B72-A82D-85F936F6D4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31B33F9-45C4-4CE1-B7D5-8AB7DE7C408B}"/>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BE992B7C-19CF-4297-9F47-AA3997F474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1E2B82-2D08-4F1C-A727-9D0B37CED937}"/>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7420241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F0FF7-EA98-4238-9E26-DBBF6A03EC13}"/>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16BE716-31AD-4540-BC26-87A3FB036DC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5B3CA4-3B7E-4ED1-A0B3-2F45F763B4A6}"/>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8E4A8ED5-B4AB-4EAF-B79D-F16284B4B8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1B38BF-8995-43C7-85D9-1EB55916740E}"/>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9181944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B7CCDD7-CF6A-4750-9349-84E16AD2CD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6CDC576-8910-47C0-BAAE-000A737BB7F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3FE02C9-3346-4E85-A59C-DD0B782E3026}"/>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58B33482-1BA0-4D31-9D4D-38EDE8058B2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CE10CD6-9921-4448-8A1E-1ADC38F20CDD}"/>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3735990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991DD-A0DE-461E-B270-E84125E5A249}"/>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DF2ED94-3656-45BB-961E-9E30AD8FB1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AB9EE6-E30F-4E14-9C25-58380C18F7CD}"/>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122F9478-5BC9-4935-9E2F-B3B46B066B1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4888C25-3E0D-4724-9464-29A955E100E9}"/>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799436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80D7DC-3B7D-4143-8331-3448A5F76CB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5F860DBD-6032-476B-BA02-AFFF38049D0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7FA1F98-D1E6-4E61-A2F2-7D3D61E21B84}"/>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ED9DFAC0-B14B-4DAB-A5D8-C1506123A2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8249EB-2619-4B7A-89AC-8172381E02B7}"/>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201655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A7FABB-2CD5-430A-8AD6-1DB54646E8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7D29C57-FD8F-48AF-A505-CDC0EFE3952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0E87FF7-D050-4A2A-AA92-09424F9316A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8B37D500-3B69-4706-A175-7AA4E131C7B4}"/>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6" name="Footer Placeholder 5">
            <a:extLst>
              <a:ext uri="{FF2B5EF4-FFF2-40B4-BE49-F238E27FC236}">
                <a16:creationId xmlns:a16="http://schemas.microsoft.com/office/drawing/2014/main" id="{428399BB-BA8D-4068-B721-7942B465DEB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3DBC94F-7BCD-4772-B369-B42290D806F2}"/>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27415071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E0DD82-41D4-420D-87AD-F74F113AF6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DAA12FF-1A22-4702-A54C-EFCB43F302C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AC92BFF-B5D5-4F4A-B302-2BEF14B701D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4982B39B-F550-454D-866E-E5F344F6E5B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C657243-F064-4F09-A323-21CA3807671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A50A4C91-CA7F-4B89-8D73-BDDCBBF744AC}"/>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8" name="Footer Placeholder 7">
            <a:extLst>
              <a:ext uri="{FF2B5EF4-FFF2-40B4-BE49-F238E27FC236}">
                <a16:creationId xmlns:a16="http://schemas.microsoft.com/office/drawing/2014/main" id="{C0E26FEF-2EC9-4781-82A4-C835433F6A7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B9511F55-31BA-40B9-8A13-4AC525C27FB9}"/>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37624909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96292-305E-44E1-A45C-AD864933882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475E2845-63FB-459F-A4B8-0C724878BB56}"/>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4" name="Footer Placeholder 3">
            <a:extLst>
              <a:ext uri="{FF2B5EF4-FFF2-40B4-BE49-F238E27FC236}">
                <a16:creationId xmlns:a16="http://schemas.microsoft.com/office/drawing/2014/main" id="{EC5A9AE7-3450-4AE3-9553-A2B885132E78}"/>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80B1AFF-CC85-4313-9021-98AD72804631}"/>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749723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EC1D878-7812-4620-AA09-44D342D288A2}"/>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3" name="Footer Placeholder 2">
            <a:extLst>
              <a:ext uri="{FF2B5EF4-FFF2-40B4-BE49-F238E27FC236}">
                <a16:creationId xmlns:a16="http://schemas.microsoft.com/office/drawing/2014/main" id="{CE2CF03F-9ADF-4683-A4A5-2B86608158E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21A7AF5-81A3-46DF-A3F4-4AA615F1E601}"/>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3586257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17528-4965-4259-A0DF-1EE7CB44174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C472950-0728-435E-8303-5F162BD451F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23A2477-0966-4BD8-91EF-C775AC1107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8EC71EE-5799-497E-8DF5-A843037D372A}"/>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6" name="Footer Placeholder 5">
            <a:extLst>
              <a:ext uri="{FF2B5EF4-FFF2-40B4-BE49-F238E27FC236}">
                <a16:creationId xmlns:a16="http://schemas.microsoft.com/office/drawing/2014/main" id="{00292D95-97E9-4135-94BC-337D633BCF2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8600D753-89A8-4DB3-9400-BD8FD2355D35}"/>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1112218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FE7AB7-43BD-4405-8964-310D78D1CD6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8EB104B9-BFCD-4099-B219-7B658786DCC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05A715D-20B3-4AEF-9DA2-8D0741378A6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3BA3881-EF65-4EB3-AF6D-EB8D691B1620}"/>
              </a:ext>
            </a:extLst>
          </p:cNvPr>
          <p:cNvSpPr>
            <a:spLocks noGrp="1"/>
          </p:cNvSpPr>
          <p:nvPr>
            <p:ph type="dt" sz="half" idx="10"/>
          </p:nvPr>
        </p:nvSpPr>
        <p:spPr/>
        <p:txBody>
          <a:bodyPr/>
          <a:lstStyle/>
          <a:p>
            <a:fld id="{DE9BD187-DC19-4ACA-8E5A-5308118BB094}" type="datetimeFigureOut">
              <a:rPr lang="en-GB" smtClean="0"/>
              <a:t>24/06/2026</a:t>
            </a:fld>
            <a:endParaRPr lang="en-GB"/>
          </a:p>
        </p:txBody>
      </p:sp>
      <p:sp>
        <p:nvSpPr>
          <p:cNvPr id="6" name="Footer Placeholder 5">
            <a:extLst>
              <a:ext uri="{FF2B5EF4-FFF2-40B4-BE49-F238E27FC236}">
                <a16:creationId xmlns:a16="http://schemas.microsoft.com/office/drawing/2014/main" id="{896D4838-9D4F-4A2C-9526-C5AF35C193E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6B238E4-D186-4138-94AE-5F921AF49C8B}"/>
              </a:ext>
            </a:extLst>
          </p:cNvPr>
          <p:cNvSpPr>
            <a:spLocks noGrp="1"/>
          </p:cNvSpPr>
          <p:nvPr>
            <p:ph type="sldNum" sz="quarter" idx="12"/>
          </p:nvPr>
        </p:nvSpPr>
        <p:spPr/>
        <p:txBody>
          <a:bodyPr/>
          <a:lstStyle/>
          <a:p>
            <a:fld id="{BA41742E-E648-4FA0-922E-D3D34D46687C}" type="slidenum">
              <a:rPr lang="en-GB" smtClean="0"/>
              <a:t>‹#›</a:t>
            </a:fld>
            <a:endParaRPr lang="en-GB"/>
          </a:p>
        </p:txBody>
      </p:sp>
    </p:spTree>
    <p:extLst>
      <p:ext uri="{BB962C8B-B14F-4D97-AF65-F5344CB8AC3E}">
        <p14:creationId xmlns:p14="http://schemas.microsoft.com/office/powerpoint/2010/main" val="3930901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06C478-2404-451C-ABCF-B324B712C9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1F3AEA7-5F24-4729-A339-674C5D11193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780D47B-36DA-4AF7-8437-AF91F62D09C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9BD187-DC19-4ACA-8E5A-5308118BB094}" type="datetimeFigureOut">
              <a:rPr lang="en-GB" smtClean="0"/>
              <a:t>24/06/2026</a:t>
            </a:fld>
            <a:endParaRPr lang="en-GB"/>
          </a:p>
        </p:txBody>
      </p:sp>
      <p:sp>
        <p:nvSpPr>
          <p:cNvPr id="5" name="Footer Placeholder 4">
            <a:extLst>
              <a:ext uri="{FF2B5EF4-FFF2-40B4-BE49-F238E27FC236}">
                <a16:creationId xmlns:a16="http://schemas.microsoft.com/office/drawing/2014/main" id="{3705D58D-C5E2-4065-B5F0-D82CD1ED5E4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FB75F85-BA55-4FFC-8D79-317EE2434CF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41742E-E648-4FA0-922E-D3D34D46687C}" type="slidenum">
              <a:rPr lang="en-GB" smtClean="0"/>
              <a:t>‹#›</a:t>
            </a:fld>
            <a:endParaRPr lang="en-GB"/>
          </a:p>
        </p:txBody>
      </p:sp>
    </p:spTree>
    <p:extLst>
      <p:ext uri="{BB962C8B-B14F-4D97-AF65-F5344CB8AC3E}">
        <p14:creationId xmlns:p14="http://schemas.microsoft.com/office/powerpoint/2010/main" val="26373735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theferrers.org/"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42032E7-1A79-42C0-A714-BFE8D533C3D4}"/>
              </a:ext>
            </a:extLst>
          </p:cNvPr>
          <p:cNvGraphicFramePr>
            <a:graphicFrameLocks noGrp="1"/>
          </p:cNvGraphicFramePr>
          <p:nvPr>
            <p:extLst>
              <p:ext uri="{D42A27DB-BD31-4B8C-83A1-F6EECF244321}">
                <p14:modId xmlns:p14="http://schemas.microsoft.com/office/powerpoint/2010/main" val="893727337"/>
              </p:ext>
            </p:extLst>
          </p:nvPr>
        </p:nvGraphicFramePr>
        <p:xfrm>
          <a:off x="488272" y="1085850"/>
          <a:ext cx="11017189" cy="5390282"/>
        </p:xfrm>
        <a:graphic>
          <a:graphicData uri="http://schemas.openxmlformats.org/drawingml/2006/table">
            <a:tbl>
              <a:tblPr firstRow="1" firstCol="1" bandRow="1">
                <a:tableStyleId>{69CF1AB2-1976-4502-BF36-3FF5EA218861}</a:tableStyleId>
              </a:tblPr>
              <a:tblGrid>
                <a:gridCol w="470516">
                  <a:extLst>
                    <a:ext uri="{9D8B030D-6E8A-4147-A177-3AD203B41FA5}">
                      <a16:colId xmlns:a16="http://schemas.microsoft.com/office/drawing/2014/main" val="1801948566"/>
                    </a:ext>
                  </a:extLst>
                </a:gridCol>
                <a:gridCol w="2379216">
                  <a:extLst>
                    <a:ext uri="{9D8B030D-6E8A-4147-A177-3AD203B41FA5}">
                      <a16:colId xmlns:a16="http://schemas.microsoft.com/office/drawing/2014/main" val="241298342"/>
                    </a:ext>
                  </a:extLst>
                </a:gridCol>
                <a:gridCol w="2261703">
                  <a:extLst>
                    <a:ext uri="{9D8B030D-6E8A-4147-A177-3AD203B41FA5}">
                      <a16:colId xmlns:a16="http://schemas.microsoft.com/office/drawing/2014/main" val="2026432169"/>
                    </a:ext>
                  </a:extLst>
                </a:gridCol>
                <a:gridCol w="2684322">
                  <a:extLst>
                    <a:ext uri="{9D8B030D-6E8A-4147-A177-3AD203B41FA5}">
                      <a16:colId xmlns:a16="http://schemas.microsoft.com/office/drawing/2014/main" val="1446569216"/>
                    </a:ext>
                  </a:extLst>
                </a:gridCol>
                <a:gridCol w="1508041">
                  <a:extLst>
                    <a:ext uri="{9D8B030D-6E8A-4147-A177-3AD203B41FA5}">
                      <a16:colId xmlns:a16="http://schemas.microsoft.com/office/drawing/2014/main" val="4100597580"/>
                    </a:ext>
                  </a:extLst>
                </a:gridCol>
                <a:gridCol w="1713391">
                  <a:extLst>
                    <a:ext uri="{9D8B030D-6E8A-4147-A177-3AD203B41FA5}">
                      <a16:colId xmlns:a16="http://schemas.microsoft.com/office/drawing/2014/main" val="2547542443"/>
                    </a:ext>
                  </a:extLst>
                </a:gridCol>
              </a:tblGrid>
              <a:tr h="298000">
                <a:tc>
                  <a:txBody>
                    <a:bodyPr/>
                    <a:lstStyle/>
                    <a:p>
                      <a:pPr algn="l">
                        <a:lnSpc>
                          <a:spcPct val="107000"/>
                        </a:lnSpc>
                        <a:spcAft>
                          <a:spcPts val="0"/>
                        </a:spcAft>
                      </a:pPr>
                      <a:endParaRPr lang="en-GB" sz="5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a:tc>
                <a:tc>
                  <a:txBody>
                    <a:bodyPr/>
                    <a:lstStyle/>
                    <a:p>
                      <a:pPr algn="ctr">
                        <a:lnSpc>
                          <a:spcPct val="107000"/>
                        </a:lnSpc>
                        <a:spcAft>
                          <a:spcPts val="0"/>
                        </a:spcAft>
                      </a:pPr>
                      <a:r>
                        <a:rPr lang="en-GB" sz="1100" dirty="0">
                          <a:effectLst/>
                          <a:latin typeface="Aptos" panose="020B0004020202020204" pitchFamily="34" charset="0"/>
                        </a:rPr>
                        <a:t>Preparation for secondary school.</a:t>
                      </a:r>
                      <a:endParaRPr lang="en-GB" sz="11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a:tc>
                <a:tc>
                  <a:txBody>
                    <a:bodyPr/>
                    <a:lstStyle/>
                    <a:p>
                      <a:pPr algn="ctr">
                        <a:lnSpc>
                          <a:spcPct val="107000"/>
                        </a:lnSpc>
                        <a:spcAft>
                          <a:spcPts val="0"/>
                        </a:spcAft>
                      </a:pPr>
                      <a:r>
                        <a:rPr lang="en-GB" sz="1100">
                          <a:effectLst/>
                          <a:latin typeface="Aptos" panose="020B0004020202020204" pitchFamily="34" charset="0"/>
                        </a:rPr>
                        <a:t>Developing Self Confidence and Wellbeing</a:t>
                      </a:r>
                      <a:endParaRPr lang="en-GB" sz="110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a:tc>
                <a:tc>
                  <a:txBody>
                    <a:bodyPr/>
                    <a:lstStyle/>
                    <a:p>
                      <a:pPr algn="ctr">
                        <a:lnSpc>
                          <a:spcPct val="107000"/>
                        </a:lnSpc>
                        <a:spcAft>
                          <a:spcPts val="0"/>
                        </a:spcAft>
                      </a:pPr>
                      <a:r>
                        <a:rPr lang="en-GB" sz="1100">
                          <a:effectLst/>
                          <a:latin typeface="Aptos" panose="020B0004020202020204" pitchFamily="34" charset="0"/>
                        </a:rPr>
                        <a:t>Subject Knowledge</a:t>
                      </a:r>
                      <a:endParaRPr lang="en-GB" sz="110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a:tc>
                <a:tc>
                  <a:txBody>
                    <a:bodyPr/>
                    <a:lstStyle/>
                    <a:p>
                      <a:pPr algn="ctr">
                        <a:lnSpc>
                          <a:spcPct val="107000"/>
                        </a:lnSpc>
                        <a:spcAft>
                          <a:spcPts val="800"/>
                        </a:spcAft>
                      </a:pPr>
                      <a:r>
                        <a:rPr lang="en-GB" sz="1100">
                          <a:effectLst/>
                          <a:latin typeface="Aptos" panose="020B0004020202020204" pitchFamily="34" charset="0"/>
                        </a:rPr>
                        <a:t>Staying Active </a:t>
                      </a:r>
                      <a:br>
                        <a:rPr lang="en-GB" sz="1100">
                          <a:effectLst/>
                          <a:latin typeface="Aptos" panose="020B0004020202020204" pitchFamily="34" charset="0"/>
                        </a:rPr>
                      </a:br>
                      <a:r>
                        <a:rPr lang="en-GB" sz="1100">
                          <a:effectLst/>
                          <a:latin typeface="Aptos" panose="020B0004020202020204" pitchFamily="34" charset="0"/>
                        </a:rPr>
                        <a:t>Mini work out:</a:t>
                      </a:r>
                      <a:endParaRPr lang="en-GB" sz="110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a:tc>
                <a:tc>
                  <a:txBody>
                    <a:bodyPr/>
                    <a:lstStyle/>
                    <a:p>
                      <a:pPr algn="ctr">
                        <a:lnSpc>
                          <a:spcPct val="107000"/>
                        </a:lnSpc>
                        <a:spcAft>
                          <a:spcPts val="0"/>
                        </a:spcAft>
                      </a:pPr>
                      <a:r>
                        <a:rPr lang="en-GB" sz="1100" dirty="0">
                          <a:effectLst/>
                          <a:latin typeface="Aptos" panose="020B0004020202020204" pitchFamily="34" charset="0"/>
                        </a:rPr>
                        <a:t>Getting to know us</a:t>
                      </a:r>
                    </a:p>
                    <a:p>
                      <a:pPr algn="ctr">
                        <a:lnSpc>
                          <a:spcPct val="107000"/>
                        </a:lnSpc>
                        <a:spcAft>
                          <a:spcPts val="0"/>
                        </a:spcAft>
                      </a:pPr>
                      <a:r>
                        <a:rPr lang="en-GB" sz="1100" dirty="0">
                          <a:effectLst/>
                          <a:latin typeface="Aptos" panose="020B0004020202020204" pitchFamily="34" charset="0"/>
                          <a:ea typeface="Calibri" panose="020F0502020204030204" pitchFamily="34" charset="0"/>
                          <a:cs typeface="Times New Roman" panose="02020603050405020304" pitchFamily="18" charset="0"/>
                          <a:hlinkClick r:id="rId2"/>
                        </a:rPr>
                        <a:t>www.theferrers.org</a:t>
                      </a:r>
                      <a:r>
                        <a:rPr lang="en-GB" sz="1100" dirty="0">
                          <a:effectLst/>
                          <a:latin typeface="Aptos" panose="020B0004020202020204" pitchFamily="34" charset="0"/>
                          <a:ea typeface="Calibri" panose="020F0502020204030204" pitchFamily="34" charset="0"/>
                          <a:cs typeface="Times New Roman" panose="02020603050405020304" pitchFamily="18" charset="0"/>
                        </a:rPr>
                        <a:t> </a:t>
                      </a:r>
                    </a:p>
                  </a:txBody>
                  <a:tcPr marL="31440" marR="31440" marT="0" marB="0"/>
                </a:tc>
                <a:extLst>
                  <a:ext uri="{0D108BD9-81ED-4DB2-BD59-A6C34878D82A}">
                    <a16:rowId xmlns:a16="http://schemas.microsoft.com/office/drawing/2014/main" val="2553020561"/>
                  </a:ext>
                </a:extLst>
              </a:tr>
              <a:tr h="647780">
                <a:tc>
                  <a:txBody>
                    <a:bodyPr/>
                    <a:lstStyle/>
                    <a:p>
                      <a:pPr algn="ctr">
                        <a:lnSpc>
                          <a:spcPct val="107000"/>
                        </a:lnSpc>
                        <a:spcAft>
                          <a:spcPts val="0"/>
                        </a:spcAft>
                      </a:pPr>
                      <a:r>
                        <a:rPr lang="en-GB" sz="1200" dirty="0">
                          <a:effectLst/>
                          <a:latin typeface="Aptos" panose="020B0004020202020204" pitchFamily="34" charset="0"/>
                        </a:rPr>
                        <a:t> Monday </a:t>
                      </a:r>
                      <a:endParaRPr lang="en-GB" sz="12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vert="vert27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From your alarm going off, time how long it takes you to get up and be ready to set off to school so you know what time to set your alarm for to be here on time.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Write down something kind you have done recently that you could discuss with a new friend on transition.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English</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Write a poem about a trip or holiday you have been on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sit ups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frog jumps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1-minute jogging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press ups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squats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is the CCF?</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878147443"/>
                  </a:ext>
                </a:extLst>
              </a:tr>
              <a:tr h="954546">
                <a:tc>
                  <a:txBody>
                    <a:bodyPr/>
                    <a:lstStyle/>
                    <a:p>
                      <a:pPr algn="ctr">
                        <a:lnSpc>
                          <a:spcPct val="107000"/>
                        </a:lnSpc>
                        <a:spcAft>
                          <a:spcPts val="0"/>
                        </a:spcAft>
                      </a:pPr>
                      <a:r>
                        <a:rPr lang="en-GB" sz="1200" dirty="0">
                          <a:effectLst/>
                          <a:latin typeface="Aptos" panose="020B0004020202020204" pitchFamily="34" charset="0"/>
                        </a:rPr>
                        <a:t> Tuesday </a:t>
                      </a:r>
                      <a:endParaRPr lang="en-GB" sz="12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vert="vert27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Write down three questions you would like to ask on your first day at TFS</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is the kindest thing you saw/watched/heard someone else do recently?</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Maths</a:t>
                      </a:r>
                      <a:r>
                        <a:rPr lang="en-GB" sz="10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How many mms in a cm, and a m? How many cm in a m? How many m in a km? How many g in a kg? Write the following as kg: 200g, 155g, 31g, 735g </a:t>
                      </a:r>
                      <a:endParaRPr lang="en-GB" sz="12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Create your own: </a:t>
                      </a:r>
                      <a:endParaRPr lang="en-GB" sz="12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Design a work out using… tinned veg or beans, pairs of socks, bottle of water, skipping rope, 2 objects of your choice. </a:t>
                      </a:r>
                      <a:endParaRPr lang="en-GB" sz="12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Find out a fact about the person the houses are named after</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736166239"/>
                  </a:ext>
                </a:extLst>
              </a:tr>
              <a:tr h="916258">
                <a:tc>
                  <a:txBody>
                    <a:bodyPr/>
                    <a:lstStyle/>
                    <a:p>
                      <a:pPr algn="ctr">
                        <a:lnSpc>
                          <a:spcPct val="107000"/>
                        </a:lnSpc>
                        <a:spcAft>
                          <a:spcPts val="0"/>
                        </a:spcAft>
                      </a:pPr>
                      <a:r>
                        <a:rPr lang="en-GB" sz="1200" dirty="0">
                          <a:effectLst/>
                          <a:latin typeface="Aptos" panose="020B0004020202020204" pitchFamily="34" charset="0"/>
                        </a:rPr>
                        <a:t> Wednesday </a:t>
                      </a:r>
                      <a:endParaRPr lang="en-GB" sz="12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vert="vert27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Make a list of what equipment you may need in your school bag each day.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Who haven’t you spoken to in ages? Send them a letter, email or message today and tell them you were thinking of them.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Science</a:t>
                      </a:r>
                      <a:r>
                        <a:rPr lang="en-GB" sz="10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What is a force? Can you name some examples of forces and where they may have an effect. </a:t>
                      </a:r>
                      <a:endParaRPr lang="en-GB" sz="12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Squat jumps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lunges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1-jumping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high knees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sit ups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5 words make up our Ferrers Framework?</a:t>
                      </a:r>
                    </a:p>
                  </a:txBody>
                  <a:tcPr marL="68580" marR="68580" marT="0" marB="0"/>
                </a:tc>
                <a:extLst>
                  <a:ext uri="{0D108BD9-81ED-4DB2-BD59-A6C34878D82A}">
                    <a16:rowId xmlns:a16="http://schemas.microsoft.com/office/drawing/2014/main" val="1988580308"/>
                  </a:ext>
                </a:extLst>
              </a:tr>
              <a:tr h="960040">
                <a:tc>
                  <a:txBody>
                    <a:bodyPr/>
                    <a:lstStyle/>
                    <a:p>
                      <a:pPr algn="ctr">
                        <a:lnSpc>
                          <a:spcPct val="107000"/>
                        </a:lnSpc>
                        <a:spcAft>
                          <a:spcPts val="0"/>
                        </a:spcAft>
                      </a:pPr>
                      <a:r>
                        <a:rPr lang="en-GB" sz="1200" dirty="0">
                          <a:effectLst/>
                          <a:latin typeface="Aptos" panose="020B0004020202020204" pitchFamily="34" charset="0"/>
                        </a:rPr>
                        <a:t> Thursday </a:t>
                      </a:r>
                      <a:endParaRPr lang="en-GB" sz="12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vert="vert27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items of school uniform will you need for September?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are your three proudest achievements to date that you could share with your new form and form tutor? </a:t>
                      </a:r>
                      <a:endParaRPr lang="en-GB" sz="12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a:solidFill>
                            <a:srgbClr val="000000"/>
                          </a:solidFill>
                          <a:effectLst/>
                          <a:latin typeface="Aptos" panose="020B0004020202020204" pitchFamily="34" charset="0"/>
                          <a:ea typeface="Calibri" panose="020F0502020204030204" pitchFamily="34" charset="0"/>
                          <a:cs typeface="Times New Roman" panose="02020603050405020304" pitchFamily="18" charset="0"/>
                        </a:rPr>
                        <a:t>Art</a:t>
                      </a:r>
                      <a:r>
                        <a:rPr lang="en-GB" sz="10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Create a mood board for transition. Draw all the things that will make you happy about coming to school. Consider your colour choices for happy. </a:t>
                      </a:r>
                      <a:endParaRPr lang="en-GB" sz="12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Create your own: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Design a workout using… using at least 5 different exercises. </a:t>
                      </a:r>
                      <a:endParaRPr lang="en-GB" sz="120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trips and visits have been on for students at </a:t>
                      </a:r>
                      <a:r>
                        <a:rPr lang="en-GB" sz="100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TFS recently?</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04926317"/>
                  </a:ext>
                </a:extLst>
              </a:tr>
              <a:tr h="1215728">
                <a:tc>
                  <a:txBody>
                    <a:bodyPr/>
                    <a:lstStyle/>
                    <a:p>
                      <a:pPr algn="ctr">
                        <a:lnSpc>
                          <a:spcPct val="107000"/>
                        </a:lnSpc>
                        <a:spcAft>
                          <a:spcPts val="0"/>
                        </a:spcAft>
                      </a:pPr>
                      <a:r>
                        <a:rPr lang="en-GB" sz="1200" dirty="0">
                          <a:effectLst/>
                          <a:latin typeface="Aptos" panose="020B0004020202020204" pitchFamily="34" charset="0"/>
                        </a:rPr>
                        <a:t> Friday </a:t>
                      </a:r>
                      <a:endParaRPr lang="en-GB" sz="1200" dirty="0">
                        <a:effectLst/>
                        <a:latin typeface="Aptos" panose="020B0004020202020204" pitchFamily="34" charset="0"/>
                        <a:ea typeface="Calibri" panose="020F0502020204030204" pitchFamily="34" charset="0"/>
                        <a:cs typeface="Times New Roman" panose="02020603050405020304" pitchFamily="18" charset="0"/>
                      </a:endParaRPr>
                    </a:p>
                  </a:txBody>
                  <a:tcPr marL="31440" marR="31440" marT="0" marB="0" vert="vert27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Write down your after school/weekend routine for when you join TFS. For example: Tuesday athletics club, Wednesday homework 3.30-5pm, Sunday family time.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Write down three conversation openers to introduce yourself to a new friend at transition?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e.g. my name is….. and I have a dog called Rosie</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Geography</a:t>
                      </a: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 Draw a map of your local area with a key; include key landmarks like schools, shops, monuments, areas of water, parks etc.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00" b="1"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Mini work out: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spider man lunges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star jumps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1-mountain climbers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25 sit ups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0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2 minutes jogging </a:t>
                      </a:r>
                      <a:endParaRPr lang="en-GB" sz="120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050" dirty="0">
                          <a:solidFill>
                            <a:srgbClr val="000000"/>
                          </a:solidFill>
                          <a:effectLst/>
                          <a:latin typeface="Aptos" panose="020B0004020202020204" pitchFamily="34" charset="0"/>
                          <a:ea typeface="Calibri" panose="020F0502020204030204" pitchFamily="34" charset="0"/>
                          <a:cs typeface="Times New Roman" panose="02020603050405020304" pitchFamily="18" charset="0"/>
                        </a:rPr>
                        <a:t>What date is October Half Term?</a:t>
                      </a:r>
                    </a:p>
                  </a:txBody>
                  <a:tcPr marL="68580" marR="68580" marT="0" marB="0"/>
                </a:tc>
                <a:extLst>
                  <a:ext uri="{0D108BD9-81ED-4DB2-BD59-A6C34878D82A}">
                    <a16:rowId xmlns:a16="http://schemas.microsoft.com/office/drawing/2014/main" val="600698889"/>
                  </a:ext>
                </a:extLst>
              </a:tr>
            </a:tbl>
          </a:graphicData>
        </a:graphic>
      </p:graphicFrame>
      <p:pic>
        <p:nvPicPr>
          <p:cNvPr id="2049" name="Picture 2">
            <a:extLst>
              <a:ext uri="{FF2B5EF4-FFF2-40B4-BE49-F238E27FC236}">
                <a16:creationId xmlns:a16="http://schemas.microsoft.com/office/drawing/2014/main" id="{07900B25-AB82-4339-9ACA-ED59E3EB49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39309" y="172583"/>
            <a:ext cx="2232025" cy="777875"/>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513CE00A-B10F-4B20-8D8D-4C2FC2AE9366}"/>
              </a:ext>
            </a:extLst>
          </p:cNvPr>
          <p:cNvSpPr txBox="1"/>
          <p:nvPr/>
        </p:nvSpPr>
        <p:spPr>
          <a:xfrm>
            <a:off x="3130677" y="119461"/>
            <a:ext cx="5732377" cy="830997"/>
          </a:xfrm>
          <a:prstGeom prst="rect">
            <a:avLst/>
          </a:prstGeom>
          <a:noFill/>
        </p:spPr>
        <p:txBody>
          <a:bodyPr wrap="square" rtlCol="0">
            <a:spAutoFit/>
          </a:bodyPr>
          <a:lstStyle/>
          <a:p>
            <a:pPr algn="ctr"/>
            <a:r>
              <a:rPr lang="en-GB" sz="2400" b="1" dirty="0">
                <a:latin typeface="Aptos" panose="020B0004020202020204" pitchFamily="34" charset="0"/>
              </a:rPr>
              <a:t>5 A Day Transition Activities for Year 6</a:t>
            </a:r>
          </a:p>
          <a:p>
            <a:pPr algn="ctr"/>
            <a:r>
              <a:rPr lang="en-GB" sz="2400" b="1" dirty="0">
                <a:latin typeface="Aptos" panose="020B0004020202020204" pitchFamily="34" charset="0"/>
              </a:rPr>
              <a:t>Week 2 – Summer Holidays</a:t>
            </a:r>
          </a:p>
        </p:txBody>
      </p:sp>
      <p:pic>
        <p:nvPicPr>
          <p:cNvPr id="8" name="Picture 2">
            <a:extLst>
              <a:ext uri="{FF2B5EF4-FFF2-40B4-BE49-F238E27FC236}">
                <a16:creationId xmlns:a16="http://schemas.microsoft.com/office/drawing/2014/main" id="{EC020752-05D5-4075-9947-AFB5E09AA8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49645" y="156300"/>
            <a:ext cx="2232025" cy="7778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00491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C96713E33FEE44F87A337E512B26B89" ma:contentTypeVersion="13" ma:contentTypeDescription="Create a new document." ma:contentTypeScope="" ma:versionID="fede534ff5f25977a27d4896dc886fa1">
  <xsd:schema xmlns:xsd="http://www.w3.org/2001/XMLSchema" xmlns:xs="http://www.w3.org/2001/XMLSchema" xmlns:p="http://schemas.microsoft.com/office/2006/metadata/properties" xmlns:ns3="3f34245e-3fe3-41e8-ab90-70e5f7cdb7ce" xmlns:ns4="bc6dc987-0a1b-468f-81fa-b9579e43e6ae" targetNamespace="http://schemas.microsoft.com/office/2006/metadata/properties" ma:root="true" ma:fieldsID="e334b09d41ffdf579bf104a96aba5755" ns3:_="" ns4:_="">
    <xsd:import namespace="3f34245e-3fe3-41e8-ab90-70e5f7cdb7ce"/>
    <xsd:import namespace="bc6dc987-0a1b-468f-81fa-b9579e43e6ae"/>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DateTaken"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34245e-3fe3-41e8-ab90-70e5f7cdb7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c6dc987-0a1b-468f-81fa-b9579e43e6a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A633D0A-DB82-4DAD-8913-D2301C01D0E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34245e-3fe3-41e8-ab90-70e5f7cdb7ce"/>
    <ds:schemaRef ds:uri="bc6dc987-0a1b-468f-81fa-b9579e43e6a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9A81154-F232-4F49-BC2E-3F3E40833450}">
  <ds:schemaRefs>
    <ds:schemaRef ds:uri="http://schemas.microsoft.com/sharepoint/v3/contenttype/forms"/>
  </ds:schemaRefs>
</ds:datastoreItem>
</file>

<file path=customXml/itemProps3.xml><?xml version="1.0" encoding="utf-8"?>
<ds:datastoreItem xmlns:ds="http://schemas.openxmlformats.org/officeDocument/2006/customXml" ds:itemID="{F0AA40AC-1CC4-47E3-A542-6FB250EAA319}">
  <ds:schemaRefs>
    <ds:schemaRef ds:uri="http://www.w3.org/XML/1998/namespace"/>
    <ds:schemaRef ds:uri="http://purl.org/dc/dcmitype/"/>
    <ds:schemaRef ds:uri="bc6dc987-0a1b-468f-81fa-b9579e43e6ae"/>
    <ds:schemaRef ds:uri="http://purl.org/dc/terms/"/>
    <ds:schemaRef ds:uri="http://purl.org/dc/elements/1.1/"/>
    <ds:schemaRef ds:uri="http://schemas.microsoft.com/office/2006/documentManagement/types"/>
    <ds:schemaRef ds:uri="http://schemas.microsoft.com/office/infopath/2007/PartnerControls"/>
    <ds:schemaRef ds:uri="http://schemas.openxmlformats.org/package/2006/metadata/core-properties"/>
    <ds:schemaRef ds:uri="3f34245e-3fe3-41e8-ab90-70e5f7cdb7ce"/>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379</TotalTime>
  <Words>553</Words>
  <Application>Microsoft Office PowerPoint</Application>
  <PresentationFormat>Widescreen</PresentationFormat>
  <Paragraphs>54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Kerry-Ann York</dc:creator>
  <cp:lastModifiedBy>Kerry-Ann York</cp:lastModifiedBy>
  <cp:revision>5</cp:revision>
  <dcterms:created xsi:type="dcterms:W3CDTF">2020-06-08T08:55:31Z</dcterms:created>
  <dcterms:modified xsi:type="dcterms:W3CDTF">2026-06-24T06:44:14Z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0x0101009C96713E33FEE44F87A337E512B26B89</vt:lpwstr>
  </property>
</Properties>
</file>